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58" r:id="rId3"/>
    <p:sldId id="302" r:id="rId4"/>
    <p:sldId id="259" r:id="rId5"/>
    <p:sldId id="297" r:id="rId6"/>
    <p:sldId id="261" r:id="rId7"/>
    <p:sldId id="303" r:id="rId8"/>
    <p:sldId id="323" r:id="rId9"/>
    <p:sldId id="306" r:id="rId10"/>
    <p:sldId id="263" r:id="rId11"/>
    <p:sldId id="265" r:id="rId12"/>
    <p:sldId id="266" r:id="rId13"/>
    <p:sldId id="304" r:id="rId14"/>
    <p:sldId id="326" r:id="rId15"/>
    <p:sldId id="268" r:id="rId16"/>
    <p:sldId id="269" r:id="rId17"/>
    <p:sldId id="305" r:id="rId18"/>
    <p:sldId id="270" r:id="rId19"/>
    <p:sldId id="264" r:id="rId20"/>
    <p:sldId id="292" r:id="rId21"/>
    <p:sldId id="293" r:id="rId22"/>
    <p:sldId id="314" r:id="rId23"/>
    <p:sldId id="273" r:id="rId24"/>
    <p:sldId id="308" r:id="rId25"/>
    <p:sldId id="274" r:id="rId26"/>
    <p:sldId id="325" r:id="rId27"/>
    <p:sldId id="315" r:id="rId28"/>
    <p:sldId id="320" r:id="rId29"/>
    <p:sldId id="278" r:id="rId30"/>
    <p:sldId id="279" r:id="rId31"/>
    <p:sldId id="280" r:id="rId32"/>
    <p:sldId id="281" r:id="rId33"/>
    <p:sldId id="282" r:id="rId34"/>
    <p:sldId id="301" r:id="rId35"/>
    <p:sldId id="283" r:id="rId36"/>
    <p:sldId id="298" r:id="rId37"/>
    <p:sldId id="284" r:id="rId38"/>
    <p:sldId id="327" r:id="rId39"/>
    <p:sldId id="300" r:id="rId40"/>
    <p:sldId id="299" r:id="rId41"/>
    <p:sldId id="324" r:id="rId42"/>
    <p:sldId id="287" r:id="rId43"/>
    <p:sldId id="319" r:id="rId44"/>
    <p:sldId id="288" r:id="rId45"/>
    <p:sldId id="289" r:id="rId46"/>
    <p:sldId id="290" r:id="rId47"/>
    <p:sldId id="29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takis,Sebastian (BI X) BIX-DE-I" initials="TB" lastIdx="1" clrIdx="0">
    <p:extLst>
      <p:ext uri="{19B8F6BF-5375-455C-9EA6-DF929625EA0E}">
        <p15:presenceInfo xmlns:p15="http://schemas.microsoft.com/office/powerpoint/2012/main" userId="S::sebastian.titakis@boehringer-ingelheim.com::f74a531d-0887-467a-b0d0-973d424317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070"/>
    <a:srgbClr val="73BDEE"/>
    <a:srgbClr val="006DB9"/>
    <a:srgbClr val="0C111C"/>
    <a:srgbClr val="0F14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7C693-C5C3-0941-F795-601932BEC75B}" v="170" dt="2021-05-21T16:17:19.171"/>
    <p1510:client id="{474CD1B4-3809-3947-AF0E-0579C4E55AD2}" v="1556" dt="2021-05-21T16:16:35.640"/>
    <p1510:client id="{5426055A-4DB2-6740-BF3D-4AE7E76ED8F8}" v="1135" dt="2021-05-21T16:39:57.806"/>
    <p1510:client id="{6409B076-AC6C-7420-441E-D8AF0B728D19}" v="21" dt="2021-05-20T20:17:36.722"/>
    <p1510:client id="{96417256-C669-56B6-1098-9FE45E5FD6A4}" v="231" dt="2021-05-21T05:57:02.472"/>
    <p1510:client id="{A2E291B7-9146-4179-A0D7-087F42ECF09E}" v="18" dt="2021-05-20T20:22:11.432"/>
    <p1510:client id="{B68A7B4E-F056-69B9-8CDB-8185590A66D9}" v="12" dt="2021-05-20T20:29:13.489"/>
    <p1510:client id="{E1827683-4C64-A561-2808-9CA2D9B24900}" v="89" dt="2021-05-20T21:35:38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53A99-A35D-48A5-8B82-8F4DA4E444FA}" type="datetimeFigureOut">
              <a:rPr lang="en-US"/>
              <a:t>5/21/2021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13AED-31F6-4AB7-A079-8718FE712FE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9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Penultimate Electronics, a large electronics giant, is in trouble.</a:t>
            </a:r>
          </a:p>
          <a:p>
            <a:r>
              <a:rPr lang="en-US"/>
              <a:t>Customers are complaining!</a:t>
            </a:r>
            <a:endParaRPr lang="en-US">
              <a:cs typeface="Calibri"/>
            </a:endParaRPr>
          </a:p>
          <a:p>
            <a:r>
              <a:rPr lang="en-US"/>
              <a:t>If nothing is done soon, they will be forced to abandon this business and fire all of the experts.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Hi, I am Christian and I will walk you through the solution brought to us by </a:t>
            </a:r>
            <a:r>
              <a:rPr lang="en-US" err="1"/>
              <a:t>ArchElekt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endParaRPr lang="en-US">
              <a:cs typeface="Calibri"/>
            </a:endParaRP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22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system sometimes freezes-up or is unavailable.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Hum.. That's sounds pretty bad and probably adds to the customer frustration.</a:t>
            </a:r>
            <a:br>
              <a:rPr lang="en-US">
                <a:cs typeface="+mn-lt"/>
              </a:rPr>
            </a:br>
            <a:r>
              <a:rPr lang="en-US"/>
              <a:t>There is a few reasons for that though, let's break that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26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team mentioned usage spikes as a reason.</a:t>
            </a:r>
            <a:br>
              <a:rPr lang="en-US">
                <a:cs typeface="+mn-lt"/>
              </a:rPr>
            </a:br>
            <a:r>
              <a:rPr lang="en-US">
                <a:cs typeface="+mn-lt"/>
              </a:rPr>
              <a:t>Hum.. mi</a:t>
            </a:r>
            <a:r>
              <a:rPr lang="en-US"/>
              <a:t>ght be although we don't know as we don't have any evidences.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9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Reporting could be causing extreme load in the system</a:t>
            </a:r>
            <a:endParaRPr lang="en-US"/>
          </a:p>
          <a:p>
            <a:r>
              <a:rPr lang="en-US">
                <a:cs typeface="Calibri"/>
              </a:rPr>
              <a:t>And affecting core functionalities.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4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Anyway, those are wild guesses.</a:t>
            </a:r>
            <a:r>
              <a:rPr lang="en-US">
                <a:cs typeface="+mn-lt"/>
              </a:rPr>
              <a:t> </a:t>
            </a:r>
            <a:r>
              <a:rPr lang="en-US"/>
              <a:t>We actually don't know for sure.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30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If you can’t </a:t>
            </a:r>
            <a:r>
              <a:rPr lang="en-US" b="1"/>
              <a:t>measure </a:t>
            </a:r>
            <a:r>
              <a:rPr lang="en-US"/>
              <a:t>it, you can’t </a:t>
            </a:r>
            <a:r>
              <a:rPr lang="en-US" b="1"/>
              <a:t>improve </a:t>
            </a:r>
            <a:r>
              <a:rPr lang="en-US"/>
              <a:t>it</a:t>
            </a:r>
            <a:endParaRPr lang="en-US">
              <a:cs typeface="Calibri"/>
            </a:endParaRPr>
          </a:p>
          <a:p>
            <a:r>
              <a:rPr lang="en-US"/>
              <a:t>Let’s invest in monitoring and do some proper analysis.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30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a typeface="+mn-lt"/>
                <a:cs typeface="+mn-lt"/>
              </a:rPr>
              <a:t>More complains?</a:t>
            </a:r>
            <a:endParaRPr lang="en-US"/>
          </a:p>
          <a:p>
            <a:r>
              <a:rPr lang="en-US"/>
              <a:t>So far the team reported availability and reliability problems, are more complains?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28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team reported that whenever a change is made, it takes too long and something else usually breaks.</a:t>
            </a:r>
            <a:br>
              <a:rPr lang="en-US">
                <a:cs typeface="+mn-lt"/>
              </a:rPr>
            </a:br>
            <a:r>
              <a:rPr lang="en-US"/>
              <a:t>This is probably due to the strong coupling between components that emerged from the monolithic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19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So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solve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98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Divide and conquer strategy will help us to improve code maintainability and address the availability problems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85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all the options we chose the service-based architecture.</a:t>
            </a:r>
            <a:br>
              <a:rPr lang="en-US">
                <a:cs typeface="+mn-lt"/>
              </a:rPr>
            </a:br>
            <a:r>
              <a:rPr lang="en-US"/>
              <a:t>Now we can quickly introduce services without the need of splitting the database.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8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current system is a large monolith that was built many years ago.</a:t>
            </a:r>
          </a:p>
          <a:p>
            <a:r>
              <a:rPr lang="en-US"/>
              <a:t>It supports ticket workflow, reporting, users administration, billing process to name a few.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6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/>
              <a:t>&gt;CLICK&lt;</a:t>
            </a:r>
          </a:p>
          <a:p>
            <a:r>
              <a:rPr lang="en-US" sz="1400"/>
              <a:t>First add an API Gateway to decouple the frontend from the backend.</a:t>
            </a:r>
            <a:br>
              <a:rPr lang="en-US" sz="1400">
                <a:cs typeface="+mn-lt"/>
              </a:rPr>
            </a:br>
            <a:r>
              <a:rPr lang="en-US" sz="1400"/>
              <a:t>And allow the decomposition of the monolith in services.</a:t>
            </a:r>
          </a:p>
          <a:p>
            <a:r>
              <a:rPr lang="en-US" sz="1400"/>
              <a:t>This will increase flexibility and testability.</a:t>
            </a:r>
            <a:endParaRPr lang="en-US" sz="14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92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&gt;CLICK&lt;</a:t>
            </a:r>
          </a:p>
          <a:p>
            <a:r>
              <a:rPr lang="en-US" sz="1200"/>
              <a:t>First add an API Gateway to decouple the frontend from the backend.</a:t>
            </a:r>
            <a:br>
              <a:rPr lang="en-US" sz="1200">
                <a:cs typeface="+mn-lt"/>
              </a:rPr>
            </a:br>
            <a:r>
              <a:rPr lang="en-US" sz="1200"/>
              <a:t>And allow the decomposition of the monolith in services.</a:t>
            </a:r>
          </a:p>
          <a:p>
            <a:r>
              <a:rPr lang="en-US" sz="1200"/>
              <a:t>This will increase flexibility and testability.</a:t>
            </a:r>
            <a:endParaRPr lang="en-US" sz="120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9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Now, which service should we split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3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&gt;CLICK&lt;</a:t>
            </a:r>
          </a:p>
          <a:p>
            <a:r>
              <a:rPr lang="en-US"/>
              <a:t>By allocating reporting in its own service, spikes in resource consumption will not impact other functionality.   </a:t>
            </a:r>
            <a:br>
              <a:rPr lang="en-US">
                <a:cs typeface="+mn-lt"/>
              </a:rPr>
            </a:br>
            <a:r>
              <a:rPr lang="en-US"/>
              <a:t>This will avoid that the whole system freezes.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1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&gt;CLICK&lt;</a:t>
            </a:r>
          </a:p>
          <a:p>
            <a:r>
              <a:rPr lang="en-US"/>
              <a:t>By allocating reporting in its own service, spikes in resource consumption will not impact other functionality.   </a:t>
            </a:r>
            <a:br>
              <a:rPr lang="en-US">
                <a:cs typeface="+mn-lt"/>
              </a:rPr>
            </a:br>
            <a:r>
              <a:rPr lang="en-US"/>
              <a:t>This will avoid that the whole system freezes.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55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else might improve code maintainability and availability?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5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&gt;CLICK&lt;</a:t>
            </a:r>
          </a:p>
          <a:p>
            <a:r>
              <a:rPr lang="en-US"/>
              <a:t>Customers and Employees will have a dedicated website.</a:t>
            </a:r>
            <a:br>
              <a:rPr lang="en-US">
                <a:cs typeface="+mn-lt"/>
              </a:rPr>
            </a:br>
            <a:r>
              <a:rPr lang="en-US"/>
              <a:t>This will allow the team to develop each website independently.   </a:t>
            </a:r>
          </a:p>
          <a:p>
            <a:endParaRPr lang="en-US"/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83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&gt;CLICK&lt;</a:t>
            </a:r>
          </a:p>
          <a:p>
            <a:r>
              <a:rPr lang="en-US"/>
              <a:t>Customers and Employees will have a dedicated website.</a:t>
            </a:r>
            <a:br>
              <a:rPr lang="en-US">
                <a:cs typeface="+mn-lt"/>
              </a:rPr>
            </a:br>
            <a:r>
              <a:rPr lang="en-US"/>
              <a:t>This will allow the team to develop each website independently.   </a:t>
            </a:r>
          </a:p>
          <a:p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More security is gained by segregating authentication and payment into independent services.</a:t>
            </a:r>
            <a:br>
              <a:rPr lang="en-US">
                <a:cs typeface="+mn-lt"/>
              </a:rPr>
            </a:br>
            <a:r>
              <a:rPr lang="en-US"/>
              <a:t>This will reduce the chance of passwords or credit card numbers being stolen.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21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Are we done?</a:t>
            </a:r>
          </a:p>
          <a:p>
            <a:endParaRPr lang="en-US"/>
          </a:p>
          <a:p>
            <a:r>
              <a:rPr lang="en-US"/>
              <a:t>The last problem customers mentioned is pretty annoying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 </a:t>
            </a:r>
            <a:r>
              <a:rPr lang="en-US"/>
              <a:t>Although, the system has problems…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90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Of course, we are talking about ticket loss. </a:t>
            </a:r>
            <a:r>
              <a:rPr lang="en-US">
                <a:cs typeface="+mn-lt"/>
              </a:rPr>
              <a:t>But why are we loosing tickets?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29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Ticket might just disappear from the system, if the communication between components fails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43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Also sometimes, the right expert might not be available because of vacation or sickness.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91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Pushing ticket information to the expert in general sounds pretty unreliable.</a:t>
            </a:r>
          </a:p>
          <a:p>
            <a:r>
              <a:rPr lang="en-US"/>
              <a:t>Also, what about feedback from the experts?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04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Any ideas?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03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&gt;CLICK&lt;</a:t>
            </a:r>
          </a:p>
          <a:p>
            <a:pPr>
              <a:defRPr/>
            </a:pPr>
            <a:r>
              <a:rPr lang="en-US"/>
              <a:t>In the current system it is not clear how we ensure tickets are captured.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A Ticket Capture component with a persisting queue will guarantee that no ticket gets lost.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71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&gt;CLICK&lt;</a:t>
            </a:r>
          </a:p>
          <a:p>
            <a:r>
              <a:rPr lang="en-US"/>
              <a:t>In the current system it is not clear how we ensure tickets are captured.</a:t>
            </a:r>
            <a:endParaRPr lang="en-US">
              <a:cs typeface="Calibri"/>
            </a:endParaRPr>
          </a:p>
          <a:p>
            <a:r>
              <a:rPr lang="en-US"/>
              <a:t>A Ticket Capture component with a persisting queue will guarantee that no ticket gets lost.</a:t>
            </a:r>
            <a:endParaRPr lang="en-US"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7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+mn-lt"/>
              </a:rPr>
              <a:t>As next step we improved the ticket workflow.</a:t>
            </a:r>
            <a:endParaRPr lang="en-US"/>
          </a:p>
          <a:p>
            <a:r>
              <a:rPr lang="en-US">
                <a:cs typeface="+mn-lt"/>
              </a:rPr>
              <a:t>Experts now will have the chance to accept or reject a ticket.</a:t>
            </a:r>
          </a:p>
          <a:p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34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And if the system fails to assign a ticket, we introduced an escalation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178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Although, there is a piece missing that is responsible for handling and orchestrating all that logic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&gt;CLICK&lt;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That's why we decided to create a new component responsible for the whole ticket life-cycle.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0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Too often the wrong expert shows up.</a:t>
            </a:r>
          </a:p>
          <a:p>
            <a:r>
              <a:rPr lang="en-US"/>
              <a:t>With this you will get very famous in social media... but what could be a reason for this?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43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Although, there is a piece missing that is responsible for handling and orchestrating all that logic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&gt;CLICK&lt;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That's why we decided to create a new component responsible for the whole ticket life-cycle.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479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And this is it.  The whole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927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led us to this solution?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940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solution simply fills a couple of gaps in the existing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057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Yes, we have a system.</a:t>
            </a:r>
          </a:p>
          <a:p>
            <a:r>
              <a:rPr lang="en-US"/>
              <a:t>So let's take reasonable steps and fix the critical pieces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29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We'll get more flexibility which is key for any future improvement.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823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...and we improve security whenever we see a chance!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941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Thanks for watching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74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Well in the current solution, Experts' skills are added and maintained by an administrator</a:t>
            </a:r>
            <a:br>
              <a:rPr lang="en-US">
                <a:cs typeface="+mn-lt"/>
              </a:rPr>
            </a:br>
            <a:r>
              <a:rPr lang="en-US"/>
              <a:t>This might be not ideal.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80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if the information is outdated? The expert can't even tell.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60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 solution for this could be rather simple.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95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not allowing the expert to maintain their own skills. They should know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17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 But </a:t>
            </a:r>
            <a:r>
              <a:rPr lang="de-DE" err="1"/>
              <a:t>there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complains</a:t>
            </a:r>
            <a:r>
              <a:rPr lang="de-DE"/>
              <a:t>.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13AED-31F6-4AB7-A079-8718FE712F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0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person, hat&#10;&#10;Description automatically generated">
            <a:extLst>
              <a:ext uri="{FF2B5EF4-FFF2-40B4-BE49-F238E27FC236}">
                <a16:creationId xmlns:a16="http://schemas.microsoft.com/office/drawing/2014/main" id="{91132C58-09E4-C34A-91D3-742C297D7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57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algn="r"/>
            <a:r>
              <a:rPr lang="en-US" sz="6600">
                <a:solidFill>
                  <a:srgbClr val="FFFFFF"/>
                </a:solidFill>
                <a:cs typeface="Calibri Light"/>
              </a:rPr>
              <a:t>Sysops Squad System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Created by </a:t>
            </a:r>
            <a:r>
              <a:rPr lang="en-US" b="1" err="1">
                <a:solidFill>
                  <a:srgbClr val="FFFFFF"/>
                </a:solidFill>
                <a:ea typeface="+mn-lt"/>
                <a:cs typeface="+mn-lt"/>
              </a:rPr>
              <a:t>ArchElekt</a:t>
            </a: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 Team</a:t>
            </a:r>
          </a:p>
          <a:p>
            <a:pPr algn="r"/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Christian Schweikert - Vincent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Elcrin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- Steffen Hoening -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Sebastitan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Titakis</a:t>
            </a:r>
            <a:endParaRPr lang="en-US" sz="1600">
              <a:solidFill>
                <a:srgbClr val="FF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932"/>
            <a:ext cx="10515600" cy="515603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600">
                <a:ea typeface="+mn-lt"/>
                <a:cs typeface="+mn-lt"/>
              </a:rPr>
              <a:t>Customers and call-center staff complained that the system</a:t>
            </a:r>
          </a:p>
          <a:p>
            <a:pPr marL="0" indent="0" algn="ctr">
              <a:buNone/>
            </a:pPr>
            <a:r>
              <a:rPr lang="en-US" sz="7800">
                <a:ea typeface="+mn-lt"/>
                <a:cs typeface="+mn-lt"/>
              </a:rPr>
              <a:t> </a:t>
            </a:r>
            <a:r>
              <a:rPr lang="en-US" sz="7800" b="1">
                <a:ea typeface="+mn-lt"/>
                <a:cs typeface="+mn-lt"/>
              </a:rPr>
              <a:t>freezes-up</a:t>
            </a:r>
            <a:r>
              <a:rPr lang="en-US" sz="7800">
                <a:ea typeface="+mn-lt"/>
                <a:cs typeface="+mn-lt"/>
              </a:rPr>
              <a:t> </a:t>
            </a:r>
          </a:p>
          <a:p>
            <a:pPr marL="0" indent="0" algn="ctr">
              <a:buNone/>
            </a:pPr>
            <a:r>
              <a:rPr lang="en-US" sz="2600">
                <a:ea typeface="+mn-lt"/>
                <a:cs typeface="+mn-lt"/>
              </a:rPr>
              <a:t>or sometimes is </a:t>
            </a:r>
            <a:br>
              <a:rPr lang="en-US" sz="2400">
                <a:ea typeface="+mn-lt"/>
                <a:cs typeface="+mn-lt"/>
              </a:rPr>
            </a:br>
            <a:r>
              <a:rPr lang="en-US" sz="7800" b="1">
                <a:ea typeface="+mn-lt"/>
                <a:cs typeface="+mn-lt"/>
              </a:rPr>
              <a:t>unavailable</a:t>
            </a:r>
            <a:endParaRPr lang="en-US" sz="7800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800">
                <a:ea typeface="+mn-lt"/>
                <a:cs typeface="+mn-lt"/>
              </a:rPr>
              <a:t>😴</a:t>
            </a:r>
          </a:p>
          <a:p>
            <a:pPr marL="0" indent="0" algn="ctr">
              <a:buNone/>
            </a:pP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Reliability, Availability</a:t>
            </a:r>
          </a:p>
        </p:txBody>
      </p:sp>
    </p:spTree>
    <p:extLst>
      <p:ext uri="{BB962C8B-B14F-4D97-AF65-F5344CB8AC3E}">
        <p14:creationId xmlns:p14="http://schemas.microsoft.com/office/powerpoint/2010/main" val="625810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6800" b="1">
                <a:ea typeface="+mn-lt"/>
                <a:cs typeface="+mn-lt"/>
              </a:rPr>
              <a:t>Usage Spike</a:t>
            </a:r>
            <a:r>
              <a:rPr lang="en-US" b="1">
                <a:ea typeface="+mn-lt"/>
                <a:cs typeface="+mn-lt"/>
              </a:rPr>
              <a:t> 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caused by customers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>
                <a:ea typeface="+mn-lt"/>
                <a:cs typeface="+mn-lt"/>
              </a:rPr>
              <a:t>📈</a:t>
            </a:r>
          </a:p>
          <a:p>
            <a:pPr marL="0" indent="0" algn="ctr">
              <a:buNone/>
            </a:pPr>
            <a:br>
              <a:rPr lang="en-US">
                <a:cs typeface="Calibri" panose="020F0502020204030204"/>
              </a:rPr>
            </a:br>
            <a:br>
              <a:rPr lang="en-US">
                <a:cs typeface="Calibri" panose="020F0502020204030204"/>
              </a:rPr>
            </a:br>
            <a:br>
              <a:rPr lang="en-US">
                <a:cs typeface="Calibri" panose="020F0502020204030204"/>
              </a:rPr>
            </a:br>
            <a:endParaRPr lang="en-US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3000">
                <a:ea typeface="+mn-lt"/>
                <a:cs typeface="+mn-lt"/>
              </a:rPr>
              <a:t>Elasticity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06202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6800" b="1">
                <a:ea typeface="+mn-lt"/>
                <a:cs typeface="+mn-lt"/>
              </a:rPr>
              <a:t>Reporting</a:t>
            </a:r>
          </a:p>
          <a:p>
            <a:pPr marL="0" indent="0" algn="ctr">
              <a:buNone/>
            </a:pPr>
            <a:endParaRPr lang="en-US" sz="680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>
                <a:ea typeface="+mn-lt"/>
                <a:cs typeface="+mn-lt"/>
              </a:rPr>
              <a:t>📝</a:t>
            </a:r>
            <a:endParaRPr lang="en-US" sz="7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97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DEAEE08D-A745-4391-9073-9E99767E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4539" y="266074"/>
            <a:ext cx="7489662" cy="625218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862DF0-097D-4BBD-A1A1-35B522C5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414" y="339746"/>
            <a:ext cx="7203799" cy="6030364"/>
          </a:xfrm>
          <a:custGeom>
            <a:avLst/>
            <a:gdLst>
              <a:gd name="connsiteX0" fmla="*/ 4090459 w 7203799"/>
              <a:gd name="connsiteY0" fmla="*/ 146611 h 6030364"/>
              <a:gd name="connsiteX1" fmla="*/ 2634463 w 7203799"/>
              <a:gd name="connsiteY1" fmla="*/ 392518 h 6030364"/>
              <a:gd name="connsiteX2" fmla="*/ 1340972 w 7203799"/>
              <a:gd name="connsiteY2" fmla="*/ 1068045 h 6030364"/>
              <a:gd name="connsiteX3" fmla="*/ 446301 w 7203799"/>
              <a:gd name="connsiteY3" fmla="*/ 2042135 h 6030364"/>
              <a:gd name="connsiteX4" fmla="*/ 121886 w 7203799"/>
              <a:gd name="connsiteY4" fmla="*/ 3175764 h 6030364"/>
              <a:gd name="connsiteX5" fmla="*/ 658808 w 7203799"/>
              <a:gd name="connsiteY5" fmla="*/ 4228382 h 6030364"/>
              <a:gd name="connsiteX6" fmla="*/ 929352 w 7203799"/>
              <a:gd name="connsiteY6" fmla="*/ 4562487 h 6030364"/>
              <a:gd name="connsiteX7" fmla="*/ 3467971 w 7203799"/>
              <a:gd name="connsiteY7" fmla="*/ 5868460 h 6030364"/>
              <a:gd name="connsiteX8" fmla="*/ 5395115 w 7203799"/>
              <a:gd name="connsiteY8" fmla="*/ 5065016 h 6030364"/>
              <a:gd name="connsiteX9" fmla="*/ 5629645 w 7203799"/>
              <a:gd name="connsiteY9" fmla="*/ 4905476 h 6030364"/>
              <a:gd name="connsiteX10" fmla="*/ 6696345 w 7203799"/>
              <a:gd name="connsiteY10" fmla="*/ 4071455 h 6030364"/>
              <a:gd name="connsiteX11" fmla="*/ 7056622 w 7203799"/>
              <a:gd name="connsiteY11" fmla="*/ 3175764 h 6030364"/>
              <a:gd name="connsiteX12" fmla="*/ 6247816 w 7203799"/>
              <a:gd name="connsiteY12" fmla="*/ 991737 h 6030364"/>
              <a:gd name="connsiteX13" fmla="*/ 5337969 w 7203799"/>
              <a:gd name="connsiteY13" fmla="*/ 375142 h 6030364"/>
              <a:gd name="connsiteX14" fmla="*/ 4090459 w 7203799"/>
              <a:gd name="connsiteY14" fmla="*/ 146611 h 6030364"/>
              <a:gd name="connsiteX15" fmla="*/ 4122552 w 7203799"/>
              <a:gd name="connsiteY15" fmla="*/ 0 h 6030364"/>
              <a:gd name="connsiteX16" fmla="*/ 5418463 w 7203799"/>
              <a:gd name="connsiteY16" fmla="*/ 240852 h 6030364"/>
              <a:gd name="connsiteX17" fmla="*/ 6363612 w 7203799"/>
              <a:gd name="connsiteY17" fmla="*/ 890695 h 6030364"/>
              <a:gd name="connsiteX18" fmla="*/ 7203799 w 7203799"/>
              <a:gd name="connsiteY18" fmla="*/ 3192481 h 6030364"/>
              <a:gd name="connsiteX19" fmla="*/ 6829541 w 7203799"/>
              <a:gd name="connsiteY19" fmla="*/ 4136467 h 6030364"/>
              <a:gd name="connsiteX20" fmla="*/ 5721456 w 7203799"/>
              <a:gd name="connsiteY20" fmla="*/ 5015457 h 6030364"/>
              <a:gd name="connsiteX21" fmla="*/ 5477826 w 7203799"/>
              <a:gd name="connsiteY21" fmla="*/ 5183599 h 6030364"/>
              <a:gd name="connsiteX22" fmla="*/ 3475911 w 7203799"/>
              <a:gd name="connsiteY22" fmla="*/ 6030364 h 6030364"/>
              <a:gd name="connsiteX23" fmla="*/ 838794 w 7203799"/>
              <a:gd name="connsiteY23" fmla="*/ 4653974 h 6030364"/>
              <a:gd name="connsiteX24" fmla="*/ 557754 w 7203799"/>
              <a:gd name="connsiteY24" fmla="*/ 4301854 h 6030364"/>
              <a:gd name="connsiteX25" fmla="*/ 0 w 7203799"/>
              <a:gd name="connsiteY25" fmla="*/ 3192481 h 6030364"/>
              <a:gd name="connsiteX26" fmla="*/ 337002 w 7203799"/>
              <a:gd name="connsiteY26" fmla="*/ 1997729 h 6030364"/>
              <a:gd name="connsiteX27" fmla="*/ 1266386 w 7203799"/>
              <a:gd name="connsiteY27" fmla="*/ 971116 h 6030364"/>
              <a:gd name="connsiteX28" fmla="*/ 2610064 w 7203799"/>
              <a:gd name="connsiteY28" fmla="*/ 259166 h 6030364"/>
              <a:gd name="connsiteX29" fmla="*/ 4122552 w 7203799"/>
              <a:gd name="connsiteY29" fmla="*/ 0 h 60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203799" h="6030364">
                <a:moveTo>
                  <a:pt x="4090459" y="146611"/>
                </a:moveTo>
                <a:cubicBezTo>
                  <a:pt x="3606963" y="146611"/>
                  <a:pt x="3116919" y="229322"/>
                  <a:pt x="2634463" y="392518"/>
                </a:cubicBezTo>
                <a:cubicBezTo>
                  <a:pt x="2164657" y="551144"/>
                  <a:pt x="1717473" y="784767"/>
                  <a:pt x="1340972" y="1068045"/>
                </a:cubicBezTo>
                <a:cubicBezTo>
                  <a:pt x="957924" y="1356158"/>
                  <a:pt x="656874" y="1683987"/>
                  <a:pt x="446301" y="2042135"/>
                </a:cubicBezTo>
                <a:cubicBezTo>
                  <a:pt x="231114" y="2408251"/>
                  <a:pt x="121886" y="2789658"/>
                  <a:pt x="121886" y="3175764"/>
                </a:cubicBezTo>
                <a:cubicBezTo>
                  <a:pt x="121886" y="3564616"/>
                  <a:pt x="296147" y="3791707"/>
                  <a:pt x="658808" y="4228382"/>
                </a:cubicBezTo>
                <a:cubicBezTo>
                  <a:pt x="746310" y="4333697"/>
                  <a:pt x="836791" y="4442668"/>
                  <a:pt x="929352" y="4562487"/>
                </a:cubicBezTo>
                <a:cubicBezTo>
                  <a:pt x="1636666" y="5477909"/>
                  <a:pt x="2395913" y="5868460"/>
                  <a:pt x="3467971" y="5868460"/>
                </a:cubicBezTo>
                <a:cubicBezTo>
                  <a:pt x="4171563" y="5868460"/>
                  <a:pt x="4687799" y="5550298"/>
                  <a:pt x="5395115" y="5065016"/>
                </a:cubicBezTo>
                <a:cubicBezTo>
                  <a:pt x="5474133" y="5010792"/>
                  <a:pt x="5553154" y="4957219"/>
                  <a:pt x="5629645" y="4905476"/>
                </a:cubicBezTo>
                <a:cubicBezTo>
                  <a:pt x="6044240" y="4624684"/>
                  <a:pt x="6435769" y="4359438"/>
                  <a:pt x="6696345" y="4071455"/>
                </a:cubicBezTo>
                <a:cubicBezTo>
                  <a:pt x="6945459" y="3796151"/>
                  <a:pt x="7056622" y="3519931"/>
                  <a:pt x="7056622" y="3175764"/>
                </a:cubicBezTo>
                <a:cubicBezTo>
                  <a:pt x="7056622" y="2313128"/>
                  <a:pt x="6769413" y="1537514"/>
                  <a:pt x="6247816" y="991737"/>
                </a:cubicBezTo>
                <a:cubicBezTo>
                  <a:pt x="5992603" y="724794"/>
                  <a:pt x="5686492" y="517301"/>
                  <a:pt x="5337969" y="375142"/>
                </a:cubicBezTo>
                <a:cubicBezTo>
                  <a:pt x="4966082" y="223571"/>
                  <a:pt x="4546427" y="146611"/>
                  <a:pt x="4090459" y="146611"/>
                </a:cubicBezTo>
                <a:close/>
                <a:moveTo>
                  <a:pt x="4122552" y="0"/>
                </a:moveTo>
                <a:cubicBezTo>
                  <a:pt x="4596209" y="0"/>
                  <a:pt x="5032147" y="81110"/>
                  <a:pt x="5418463" y="240852"/>
                </a:cubicBezTo>
                <a:cubicBezTo>
                  <a:pt x="5780509" y="390677"/>
                  <a:pt x="6098496" y="609358"/>
                  <a:pt x="6363612" y="890695"/>
                </a:cubicBezTo>
                <a:cubicBezTo>
                  <a:pt x="6905445" y="1465899"/>
                  <a:pt x="7203799" y="2283333"/>
                  <a:pt x="7203799" y="3192481"/>
                </a:cubicBezTo>
                <a:cubicBezTo>
                  <a:pt x="7203799" y="3555204"/>
                  <a:pt x="7088321" y="3846319"/>
                  <a:pt x="6829541" y="4136467"/>
                </a:cubicBezTo>
                <a:cubicBezTo>
                  <a:pt x="6558859" y="4439977"/>
                  <a:pt x="6152137" y="4719524"/>
                  <a:pt x="5721456" y="5015457"/>
                </a:cubicBezTo>
                <a:cubicBezTo>
                  <a:pt x="5641997" y="5069990"/>
                  <a:pt x="5559911" y="5126451"/>
                  <a:pt x="5477826" y="5183599"/>
                </a:cubicBezTo>
                <a:cubicBezTo>
                  <a:pt x="4743067" y="5695047"/>
                  <a:pt x="4206801" y="6030364"/>
                  <a:pt x="3475911" y="6030364"/>
                </a:cubicBezTo>
                <a:cubicBezTo>
                  <a:pt x="2362258" y="6030364"/>
                  <a:pt x="1573553" y="5618755"/>
                  <a:pt x="838794" y="4653974"/>
                </a:cubicBezTo>
                <a:cubicBezTo>
                  <a:pt x="742641" y="4527696"/>
                  <a:pt x="648651" y="4412849"/>
                  <a:pt x="557754" y="4301854"/>
                </a:cubicBezTo>
                <a:cubicBezTo>
                  <a:pt x="181022" y="3841635"/>
                  <a:pt x="0" y="3602300"/>
                  <a:pt x="0" y="3192481"/>
                </a:cubicBezTo>
                <a:cubicBezTo>
                  <a:pt x="0" y="2785556"/>
                  <a:pt x="113467" y="2383584"/>
                  <a:pt x="337002" y="1997729"/>
                </a:cubicBezTo>
                <a:cubicBezTo>
                  <a:pt x="555744" y="1620270"/>
                  <a:pt x="868475" y="1274763"/>
                  <a:pt x="1266386" y="971116"/>
                </a:cubicBezTo>
                <a:cubicBezTo>
                  <a:pt x="1657494" y="672565"/>
                  <a:pt x="2122028" y="426344"/>
                  <a:pt x="2610064" y="259166"/>
                </a:cubicBezTo>
                <a:cubicBezTo>
                  <a:pt x="3111237" y="87171"/>
                  <a:pt x="3620296" y="0"/>
                  <a:pt x="4122552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erson working on a piece of wood&#10;&#10;Description automatically generated with low confidence">
            <a:extLst>
              <a:ext uri="{FF2B5EF4-FFF2-40B4-BE49-F238E27FC236}">
                <a16:creationId xmlns:a16="http://schemas.microsoft.com/office/drawing/2014/main" id="{091C822E-FD2B-0D46-8749-47B75EF82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0" b="18471"/>
          <a:stretch/>
        </p:blipFill>
        <p:spPr>
          <a:xfrm>
            <a:off x="2659414" y="339746"/>
            <a:ext cx="7203799" cy="6030364"/>
          </a:xfrm>
          <a:custGeom>
            <a:avLst/>
            <a:gdLst/>
            <a:ahLst/>
            <a:cxnLst/>
            <a:rect l="l" t="t" r="r" b="b"/>
            <a:pathLst>
              <a:path w="7203799" h="6030364">
                <a:moveTo>
                  <a:pt x="4122552" y="0"/>
                </a:moveTo>
                <a:cubicBezTo>
                  <a:pt x="4596210" y="0"/>
                  <a:pt x="5032147" y="81110"/>
                  <a:pt x="5418463" y="240852"/>
                </a:cubicBezTo>
                <a:cubicBezTo>
                  <a:pt x="5780509" y="390677"/>
                  <a:pt x="6098496" y="609358"/>
                  <a:pt x="6363612" y="890695"/>
                </a:cubicBezTo>
                <a:cubicBezTo>
                  <a:pt x="6905445" y="1465899"/>
                  <a:pt x="7203799" y="2283333"/>
                  <a:pt x="7203799" y="3192481"/>
                </a:cubicBezTo>
                <a:cubicBezTo>
                  <a:pt x="7203799" y="3555204"/>
                  <a:pt x="7088321" y="3846319"/>
                  <a:pt x="6829541" y="4136467"/>
                </a:cubicBezTo>
                <a:cubicBezTo>
                  <a:pt x="6558859" y="4439977"/>
                  <a:pt x="6152137" y="4719524"/>
                  <a:pt x="5721456" y="5015457"/>
                </a:cubicBezTo>
                <a:cubicBezTo>
                  <a:pt x="5641997" y="5069990"/>
                  <a:pt x="5559911" y="5126451"/>
                  <a:pt x="5477826" y="5183599"/>
                </a:cubicBezTo>
                <a:cubicBezTo>
                  <a:pt x="4743068" y="5695047"/>
                  <a:pt x="4206802" y="6030364"/>
                  <a:pt x="3475911" y="6030364"/>
                </a:cubicBezTo>
                <a:cubicBezTo>
                  <a:pt x="2362258" y="6030364"/>
                  <a:pt x="1573553" y="5618755"/>
                  <a:pt x="838794" y="4653974"/>
                </a:cubicBezTo>
                <a:cubicBezTo>
                  <a:pt x="742642" y="4527696"/>
                  <a:pt x="648651" y="4412849"/>
                  <a:pt x="557754" y="4301854"/>
                </a:cubicBezTo>
                <a:cubicBezTo>
                  <a:pt x="181022" y="3841635"/>
                  <a:pt x="0" y="3602300"/>
                  <a:pt x="0" y="3192481"/>
                </a:cubicBezTo>
                <a:cubicBezTo>
                  <a:pt x="0" y="2785556"/>
                  <a:pt x="113467" y="2383585"/>
                  <a:pt x="337003" y="1997729"/>
                </a:cubicBezTo>
                <a:cubicBezTo>
                  <a:pt x="555745" y="1620270"/>
                  <a:pt x="868475" y="1274763"/>
                  <a:pt x="1266386" y="971116"/>
                </a:cubicBezTo>
                <a:cubicBezTo>
                  <a:pt x="1657494" y="672565"/>
                  <a:pt x="2122028" y="426344"/>
                  <a:pt x="2610064" y="259166"/>
                </a:cubicBezTo>
                <a:cubicBezTo>
                  <a:pt x="3111238" y="87171"/>
                  <a:pt x="3620296" y="0"/>
                  <a:pt x="41225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7660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63"/>
            <a:ext cx="10515600" cy="49696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400">
                <a:cs typeface="Calibri"/>
              </a:rPr>
              <a:t>Invest </a:t>
            </a:r>
            <a:r>
              <a:rPr lang="en-US" sz="2400">
                <a:ea typeface="+mn-lt"/>
                <a:cs typeface="+mn-lt"/>
              </a:rPr>
              <a:t>in</a:t>
            </a:r>
          </a:p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monitoring</a:t>
            </a:r>
          </a:p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solutions</a:t>
            </a:r>
          </a:p>
          <a:p>
            <a:pPr marL="0" indent="0" algn="ctr">
              <a:buNone/>
            </a:pPr>
            <a:br>
              <a:rPr lang="en-US">
                <a:ea typeface="+mn-lt"/>
                <a:cs typeface="+mn-lt"/>
              </a:rPr>
            </a:br>
            <a:r>
              <a:rPr lang="en-US" sz="7200">
                <a:ea typeface="+mn-lt"/>
                <a:cs typeface="+mn-lt"/>
              </a:rPr>
              <a:t>🧐</a:t>
            </a:r>
          </a:p>
          <a:p>
            <a:pPr marL="0" indent="0" algn="ctr">
              <a:buNone/>
            </a:pPr>
            <a:endParaRPr lang="en-US" sz="640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3300">
                <a:ea typeface="+mn-lt"/>
                <a:cs typeface="+mn-lt"/>
              </a:rPr>
              <a:t>Observability</a:t>
            </a:r>
          </a:p>
          <a:p>
            <a:pPr marL="0" indent="0" algn="ctr"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FD33FE9-50A5-4440-89FA-977E2A4277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">
            <a:off x="9726559" y="4518198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21E9-A168-47F2-9DA9-B27EC98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43D9B6BA-8729-6247-9A2B-C2E8A8491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22" y="-498516"/>
            <a:ext cx="12387943" cy="8258629"/>
          </a:xfrm>
        </p:spPr>
      </p:pic>
    </p:spTree>
    <p:extLst>
      <p:ext uri="{BB962C8B-B14F-4D97-AF65-F5344CB8AC3E}">
        <p14:creationId xmlns:p14="http://schemas.microsoft.com/office/powerpoint/2010/main" val="185786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System is hard to change</a:t>
            </a:r>
          </a:p>
          <a:p>
            <a:pPr marL="0" indent="0" algn="ctr">
              <a:buNone/>
            </a:pPr>
            <a:r>
              <a:rPr lang="en-US" sz="7200">
                <a:ea typeface="+mn-lt"/>
                <a:cs typeface="+mn-lt"/>
              </a:rPr>
              <a:t>🛠</a:t>
            </a:r>
            <a:endParaRPr lang="en-US" sz="7200" b="1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1539086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F6BB-D618-0142-99E5-573C9982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4E0B99E8-8EB8-A342-919E-DBA996604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27"/>
          </a:xfrm>
        </p:spPr>
      </p:pic>
    </p:spTree>
    <p:extLst>
      <p:ext uri="{BB962C8B-B14F-4D97-AF65-F5344CB8AC3E}">
        <p14:creationId xmlns:p14="http://schemas.microsoft.com/office/powerpoint/2010/main" val="32564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Split the monolith</a:t>
            </a:r>
          </a:p>
          <a:p>
            <a:pPr marL="0" indent="0" algn="ctr">
              <a:buNone/>
            </a:pPr>
            <a:endParaRPr lang="en-US" sz="7200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🪚</a:t>
            </a:r>
            <a:endParaRPr lang="en-US" sz="7200" b="1"/>
          </a:p>
        </p:txBody>
      </p:sp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E964EE9-DE14-284B-8DD7-B4F545E6E1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">
            <a:off x="9757556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7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Service-based architecture</a:t>
            </a:r>
            <a:endParaRPr lang="en-US" sz="7200" b="1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7B01C84-4532-41FA-B0D1-127BA252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417" y="3033302"/>
            <a:ext cx="5339166" cy="3149784"/>
          </a:xfrm>
          <a:prstGeom prst="rect">
            <a:avLst/>
          </a:prstGeom>
        </p:spPr>
      </p:pic>
      <p:pic>
        <p:nvPicPr>
          <p:cNvPr id="5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AB2AF8D-C08C-0F4A-91B3-AB8AF4D9BB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">
            <a:off x="9757556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2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F9FB-7503-44E5-ABA9-C71355F2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Monolithic application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A973D2-F8E0-344B-B2A4-BCB68E23F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4" y="1690688"/>
            <a:ext cx="6805971" cy="450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6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9876BFC-6DC0-4855-BC67-3276FFB8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94" y="3044391"/>
            <a:ext cx="2374612" cy="3132572"/>
          </a:xfrm>
          <a:prstGeom prst="rect">
            <a:avLst/>
          </a:prstGeom>
        </p:spPr>
      </p:pic>
      <p:pic>
        <p:nvPicPr>
          <p:cNvPr id="3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9E510242-CD95-8544-B3F6-9941C4F4A3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">
            <a:off x="9757556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4F6A0CD-700C-4E14-AF26-5575AACE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44" y="2298105"/>
            <a:ext cx="2743200" cy="3900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9A141B2-9360-224E-8B2D-126FDF5A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API Gateway as single point of contact</a:t>
            </a:r>
            <a:endParaRPr lang="en-DE">
              <a:cs typeface="Calibri Light" panose="020F0302020204030204"/>
            </a:endParaRPr>
          </a:p>
        </p:txBody>
      </p:sp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62EF2967-80F1-4146-85F0-A98423F91B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">
            <a:off x="9757556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7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C40F-77C5-40BC-BFA8-510CA4B4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1D346A4-B464-456F-BE8E-17AFEF0A4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4667"/>
          <a:stretch/>
        </p:blipFill>
        <p:spPr>
          <a:xfrm>
            <a:off x="-30539" y="-62"/>
            <a:ext cx="12218307" cy="6858820"/>
          </a:xfrm>
        </p:spPr>
      </p:pic>
    </p:spTree>
    <p:extLst>
      <p:ext uri="{BB962C8B-B14F-4D97-AF65-F5344CB8AC3E}">
        <p14:creationId xmlns:p14="http://schemas.microsoft.com/office/powerpoint/2010/main" val="274595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9BCD3AEA-719F-414B-AEC3-7C6409E9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29" y="2170389"/>
            <a:ext cx="3879742" cy="396951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D078B9-B411-804B-93B4-E4E5B8A34499}"/>
              </a:ext>
            </a:extLst>
          </p:cNvPr>
          <p:cNvSpPr/>
          <p:nvPr/>
        </p:nvSpPr>
        <p:spPr>
          <a:xfrm>
            <a:off x="4508205" y="3242930"/>
            <a:ext cx="3179135" cy="1020726"/>
          </a:xfrm>
          <a:prstGeom prst="roundRect">
            <a:avLst>
              <a:gd name="adj" fmla="val 11353"/>
            </a:avLst>
          </a:prstGeom>
          <a:solidFill>
            <a:srgbClr val="006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Monolith</a:t>
            </a:r>
          </a:p>
        </p:txBody>
      </p:sp>
      <p:pic>
        <p:nvPicPr>
          <p:cNvPr id="5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1C76990-9A1D-5A4B-80BB-4A84026AD1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">
            <a:off x="9757556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99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21E9-A168-47F2-9DA9-B27EC98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Segregate reporting into a separate service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9BCD3AEA-719F-414B-AEC3-7C6409E9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29" y="2170389"/>
            <a:ext cx="3879742" cy="396951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9C128B-D72D-604C-84C7-0A05B31C3E94}"/>
              </a:ext>
            </a:extLst>
          </p:cNvPr>
          <p:cNvSpPr/>
          <p:nvPr/>
        </p:nvSpPr>
        <p:spPr>
          <a:xfrm>
            <a:off x="4508205" y="3242930"/>
            <a:ext cx="1467025" cy="1020726"/>
          </a:xfrm>
          <a:prstGeom prst="roundRect">
            <a:avLst>
              <a:gd name="adj" fmla="val 11353"/>
            </a:avLst>
          </a:prstGeom>
          <a:solidFill>
            <a:srgbClr val="006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Monolith</a:t>
            </a:r>
          </a:p>
        </p:txBody>
      </p:sp>
      <p:pic>
        <p:nvPicPr>
          <p:cNvPr id="7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F5C8AE2-CF3B-8948-894B-74006BFC87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">
            <a:off x="9757556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1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021E9-A168-47F2-9DA9-B27EC986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what else could improve code maintainability and availability?</a:t>
            </a:r>
            <a:endParaRPr lang="en-US" sz="20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884E783-662A-4C86-BED9-E5F7FE044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1" r="-1" b="5595"/>
          <a:stretch/>
        </p:blipFill>
        <p:spPr>
          <a:xfrm>
            <a:off x="0" y="304"/>
            <a:ext cx="12192085" cy="68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0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Diagram&#10;&#10;Description automatically generated">
            <a:extLst>
              <a:ext uri="{FF2B5EF4-FFF2-40B4-BE49-F238E27FC236}">
                <a16:creationId xmlns:a16="http://schemas.microsoft.com/office/drawing/2014/main" id="{002ABA34-9386-814E-BCBB-8BD77492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297" y="2375282"/>
            <a:ext cx="4909573" cy="334035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5E0C6AD-40C6-7E4E-B9D9-CBB86DCE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10E851-ADE8-CC48-88FF-82D99E12AF6E}"/>
              </a:ext>
            </a:extLst>
          </p:cNvPr>
          <p:cNvSpPr/>
          <p:nvPr/>
        </p:nvSpPr>
        <p:spPr>
          <a:xfrm>
            <a:off x="3850481" y="3918857"/>
            <a:ext cx="2128838" cy="681718"/>
          </a:xfrm>
          <a:prstGeom prst="roundRect">
            <a:avLst>
              <a:gd name="adj" fmla="val 9832"/>
            </a:avLst>
          </a:prstGeom>
          <a:solidFill>
            <a:srgbClr val="006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Shared Services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FC8F45-E31F-B545-A095-B6DFC0F8397A}"/>
              </a:ext>
            </a:extLst>
          </p:cNvPr>
          <p:cNvSpPr/>
          <p:nvPr/>
        </p:nvSpPr>
        <p:spPr>
          <a:xfrm>
            <a:off x="6152956" y="3918857"/>
            <a:ext cx="2128838" cy="688448"/>
          </a:xfrm>
          <a:prstGeom prst="roundRect">
            <a:avLst>
              <a:gd name="adj" fmla="val 9832"/>
            </a:avLst>
          </a:prstGeom>
          <a:solidFill>
            <a:srgbClr val="006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Reporting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E8E82-87CA-6843-BE21-1041F06C99B7}"/>
              </a:ext>
            </a:extLst>
          </p:cNvPr>
          <p:cNvSpPr/>
          <p:nvPr/>
        </p:nvSpPr>
        <p:spPr>
          <a:xfrm>
            <a:off x="7060553" y="4610100"/>
            <a:ext cx="1300397" cy="110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0B14-08A0-8E4F-97FC-C6FBBFF64F62}"/>
              </a:ext>
            </a:extLst>
          </p:cNvPr>
          <p:cNvSpPr/>
          <p:nvPr/>
        </p:nvSpPr>
        <p:spPr>
          <a:xfrm>
            <a:off x="3831051" y="4600575"/>
            <a:ext cx="1623574" cy="1143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C05A4-9C57-C746-AA3E-258BC97B1279}"/>
              </a:ext>
            </a:extLst>
          </p:cNvPr>
          <p:cNvSpPr/>
          <p:nvPr/>
        </p:nvSpPr>
        <p:spPr>
          <a:xfrm>
            <a:off x="7340308" y="3816051"/>
            <a:ext cx="889533" cy="10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2507B-7B9B-F542-BA74-96B9B6641156}"/>
              </a:ext>
            </a:extLst>
          </p:cNvPr>
          <p:cNvSpPr/>
          <p:nvPr/>
        </p:nvSpPr>
        <p:spPr>
          <a:xfrm>
            <a:off x="3962160" y="3809700"/>
            <a:ext cx="889533" cy="10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196BDE-9E3A-3C4E-BE92-C6C11BD5D470}"/>
              </a:ext>
            </a:extLst>
          </p:cNvPr>
          <p:cNvSpPr/>
          <p:nvPr/>
        </p:nvSpPr>
        <p:spPr>
          <a:xfrm>
            <a:off x="4294662" y="2423139"/>
            <a:ext cx="3336127" cy="990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33ADAF-8431-264A-872C-447890085994}"/>
              </a:ext>
            </a:extLst>
          </p:cNvPr>
          <p:cNvSpPr/>
          <p:nvPr/>
        </p:nvSpPr>
        <p:spPr>
          <a:xfrm>
            <a:off x="5588113" y="2347833"/>
            <a:ext cx="1015773" cy="682668"/>
          </a:xfrm>
          <a:prstGeom prst="roundRect">
            <a:avLst>
              <a:gd name="adj" fmla="val 11353"/>
            </a:avLst>
          </a:prstGeom>
          <a:solidFill>
            <a:srgbClr val="73B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Customer Website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B48C3D-F163-2240-ACE7-88878EA2AB6F}"/>
              </a:ext>
            </a:extLst>
          </p:cNvPr>
          <p:cNvSpPr/>
          <p:nvPr/>
        </p:nvSpPr>
        <p:spPr>
          <a:xfrm>
            <a:off x="5588113" y="2346872"/>
            <a:ext cx="1015773" cy="682668"/>
          </a:xfrm>
          <a:prstGeom prst="roundRect">
            <a:avLst>
              <a:gd name="adj" fmla="val 11353"/>
            </a:avLst>
          </a:prstGeom>
          <a:solidFill>
            <a:srgbClr val="73B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Employee Website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605F64-7B4C-DA4C-A722-9132F6CA94A8}"/>
              </a:ext>
            </a:extLst>
          </p:cNvPr>
          <p:cNvSpPr/>
          <p:nvPr/>
        </p:nvSpPr>
        <p:spPr>
          <a:xfrm>
            <a:off x="5588113" y="2343765"/>
            <a:ext cx="1015773" cy="682668"/>
          </a:xfrm>
          <a:prstGeom prst="roundRect">
            <a:avLst>
              <a:gd name="adj" fmla="val 11353"/>
            </a:avLst>
          </a:prstGeom>
          <a:solidFill>
            <a:srgbClr val="73B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Website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E20C44-7455-8F48-BFB3-E7F5D8B42CC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030501"/>
            <a:ext cx="0" cy="398499"/>
          </a:xfrm>
          <a:prstGeom prst="line">
            <a:avLst/>
          </a:prstGeom>
          <a:ln w="25400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747E35-34CA-8A44-A18B-20B90575150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095999" y="3029540"/>
            <a:ext cx="1" cy="384492"/>
          </a:xfrm>
          <a:prstGeom prst="line">
            <a:avLst/>
          </a:prstGeom>
          <a:ln w="25400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D802D2F-AEB3-6E4C-8604-BE44D198EF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">
            <a:off x="9757556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Diagram&#10;&#10;Description automatically generated">
            <a:extLst>
              <a:ext uri="{FF2B5EF4-FFF2-40B4-BE49-F238E27FC236}">
                <a16:creationId xmlns:a16="http://schemas.microsoft.com/office/drawing/2014/main" id="{35016102-580B-954F-859D-C7113688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297" y="2375282"/>
            <a:ext cx="4909573" cy="334035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5E0C6AD-40C6-7E4E-B9D9-CBB86DCE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n-lt"/>
                <a:cs typeface="+mn-lt"/>
              </a:rPr>
              <a:t>Customer and employee websites</a:t>
            </a:r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3C0899-58FD-C34E-9BC6-7CD20F27B67C}"/>
              </a:ext>
            </a:extLst>
          </p:cNvPr>
          <p:cNvSpPr/>
          <p:nvPr/>
        </p:nvSpPr>
        <p:spPr>
          <a:xfrm>
            <a:off x="4652920" y="2329707"/>
            <a:ext cx="2620032" cy="1088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CF74-12D5-774C-A7A5-325E680F5E0B}"/>
              </a:ext>
            </a:extLst>
          </p:cNvPr>
          <p:cNvSpPr/>
          <p:nvPr/>
        </p:nvSpPr>
        <p:spPr>
          <a:xfrm>
            <a:off x="3850481" y="3918857"/>
            <a:ext cx="2128838" cy="681718"/>
          </a:xfrm>
          <a:prstGeom prst="roundRect">
            <a:avLst>
              <a:gd name="adj" fmla="val 9832"/>
            </a:avLst>
          </a:prstGeom>
          <a:solidFill>
            <a:srgbClr val="006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Shared Services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A14B96D-B5A8-4443-9BB8-6181B12FA050}"/>
              </a:ext>
            </a:extLst>
          </p:cNvPr>
          <p:cNvSpPr/>
          <p:nvPr/>
        </p:nvSpPr>
        <p:spPr>
          <a:xfrm>
            <a:off x="6152956" y="3918857"/>
            <a:ext cx="2128838" cy="688448"/>
          </a:xfrm>
          <a:prstGeom prst="roundRect">
            <a:avLst>
              <a:gd name="adj" fmla="val 9832"/>
            </a:avLst>
          </a:prstGeom>
          <a:solidFill>
            <a:srgbClr val="006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Reporting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09AF6-4EF8-B247-8E89-F9C068E125B4}"/>
              </a:ext>
            </a:extLst>
          </p:cNvPr>
          <p:cNvSpPr/>
          <p:nvPr/>
        </p:nvSpPr>
        <p:spPr>
          <a:xfrm>
            <a:off x="7060553" y="4610100"/>
            <a:ext cx="1300397" cy="110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87A12F-A584-4749-8BC6-DF4C63A9A14C}"/>
              </a:ext>
            </a:extLst>
          </p:cNvPr>
          <p:cNvSpPr/>
          <p:nvPr/>
        </p:nvSpPr>
        <p:spPr>
          <a:xfrm>
            <a:off x="3831051" y="4600575"/>
            <a:ext cx="1623574" cy="1143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DC3B0-8EAB-6541-8EF9-CDAE94599BEF}"/>
              </a:ext>
            </a:extLst>
          </p:cNvPr>
          <p:cNvSpPr/>
          <p:nvPr/>
        </p:nvSpPr>
        <p:spPr>
          <a:xfrm>
            <a:off x="7340308" y="3816051"/>
            <a:ext cx="889533" cy="10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35ED52-7DC2-1948-A352-2D6F1F8184EB}"/>
              </a:ext>
            </a:extLst>
          </p:cNvPr>
          <p:cNvSpPr/>
          <p:nvPr/>
        </p:nvSpPr>
        <p:spPr>
          <a:xfrm>
            <a:off x="3962160" y="3809700"/>
            <a:ext cx="889533" cy="10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148A-2F08-6347-8151-737CEA9B8E86}"/>
              </a:ext>
            </a:extLst>
          </p:cNvPr>
          <p:cNvSpPr/>
          <p:nvPr/>
        </p:nvSpPr>
        <p:spPr>
          <a:xfrm>
            <a:off x="4294662" y="2423139"/>
            <a:ext cx="3336127" cy="990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A343621-373B-AE48-8A2A-876CCD3EEF35}"/>
              </a:ext>
            </a:extLst>
          </p:cNvPr>
          <p:cNvSpPr/>
          <p:nvPr/>
        </p:nvSpPr>
        <p:spPr>
          <a:xfrm>
            <a:off x="4815156" y="2356501"/>
            <a:ext cx="1015773" cy="682668"/>
          </a:xfrm>
          <a:prstGeom prst="roundRect">
            <a:avLst>
              <a:gd name="adj" fmla="val 11353"/>
            </a:avLst>
          </a:prstGeom>
          <a:solidFill>
            <a:srgbClr val="73B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Customer Website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E6DB5A4-F329-274E-8B79-FED5169E0522}"/>
              </a:ext>
            </a:extLst>
          </p:cNvPr>
          <p:cNvSpPr/>
          <p:nvPr/>
        </p:nvSpPr>
        <p:spPr>
          <a:xfrm>
            <a:off x="6361072" y="2347353"/>
            <a:ext cx="1015773" cy="682668"/>
          </a:xfrm>
          <a:prstGeom prst="roundRect">
            <a:avLst>
              <a:gd name="adj" fmla="val 11353"/>
            </a:avLst>
          </a:prstGeom>
          <a:solidFill>
            <a:srgbClr val="73B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Employee Website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47475D-51AB-2B4F-9E12-611ABF24786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323043" y="3039169"/>
            <a:ext cx="0" cy="398499"/>
          </a:xfrm>
          <a:prstGeom prst="line">
            <a:avLst/>
          </a:prstGeom>
          <a:ln w="25400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C76539-16F7-CC4D-9D19-E20D7E6984E1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6868958" y="3030021"/>
            <a:ext cx="1" cy="384492"/>
          </a:xfrm>
          <a:prstGeom prst="line">
            <a:avLst/>
          </a:prstGeom>
          <a:ln w="25400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9BE6068-099C-2E40-9737-14A0101FF2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">
            <a:off x="9757556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1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21E9-A168-47F2-9DA9-B27EC98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en-US">
                <a:ea typeface="+mn-lt"/>
                <a:cs typeface="+mn-lt"/>
              </a:rPr>
              <a:t>Authentication and payment service with dedicated database</a:t>
            </a:r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FA1F3BD2-7B04-4036-AD42-0069A6209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297" y="2375282"/>
            <a:ext cx="4909573" cy="334035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EB4703-AE61-1F4C-9CFA-921ADED95C74}"/>
              </a:ext>
            </a:extLst>
          </p:cNvPr>
          <p:cNvSpPr/>
          <p:nvPr/>
        </p:nvSpPr>
        <p:spPr>
          <a:xfrm>
            <a:off x="4968239" y="3918857"/>
            <a:ext cx="1011079" cy="681718"/>
          </a:xfrm>
          <a:prstGeom prst="roundRect">
            <a:avLst>
              <a:gd name="adj" fmla="val 9832"/>
            </a:avLst>
          </a:prstGeom>
          <a:solidFill>
            <a:srgbClr val="006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Shared Services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F07903-B509-384F-888F-63B1832FCCEF}"/>
              </a:ext>
            </a:extLst>
          </p:cNvPr>
          <p:cNvSpPr/>
          <p:nvPr/>
        </p:nvSpPr>
        <p:spPr>
          <a:xfrm>
            <a:off x="6152956" y="3918857"/>
            <a:ext cx="1011079" cy="688448"/>
          </a:xfrm>
          <a:prstGeom prst="roundRect">
            <a:avLst>
              <a:gd name="adj" fmla="val 9832"/>
            </a:avLst>
          </a:prstGeom>
          <a:solidFill>
            <a:srgbClr val="006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Reporting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946CB8-4C60-914C-8B23-6C5D235C01CB}"/>
              </a:ext>
            </a:extLst>
          </p:cNvPr>
          <p:cNvSpPr/>
          <p:nvPr/>
        </p:nvSpPr>
        <p:spPr>
          <a:xfrm>
            <a:off x="4652920" y="2329707"/>
            <a:ext cx="2620032" cy="1088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AEB64-67D0-4B48-8D89-DDD8BA5EEF43}"/>
              </a:ext>
            </a:extLst>
          </p:cNvPr>
          <p:cNvSpPr/>
          <p:nvPr/>
        </p:nvSpPr>
        <p:spPr>
          <a:xfrm>
            <a:off x="4294662" y="2423139"/>
            <a:ext cx="3336127" cy="990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6BA03D-A1C5-BC49-BB9A-82D03DF9AAF5}"/>
              </a:ext>
            </a:extLst>
          </p:cNvPr>
          <p:cNvSpPr/>
          <p:nvPr/>
        </p:nvSpPr>
        <p:spPr>
          <a:xfrm>
            <a:off x="4815156" y="2356501"/>
            <a:ext cx="1015773" cy="682668"/>
          </a:xfrm>
          <a:prstGeom prst="roundRect">
            <a:avLst>
              <a:gd name="adj" fmla="val 11353"/>
            </a:avLst>
          </a:prstGeom>
          <a:solidFill>
            <a:srgbClr val="73B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Customer Website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1DA59DC-EB0F-A942-BB1D-E01266AC3161}"/>
              </a:ext>
            </a:extLst>
          </p:cNvPr>
          <p:cNvSpPr/>
          <p:nvPr/>
        </p:nvSpPr>
        <p:spPr>
          <a:xfrm>
            <a:off x="6361072" y="2347353"/>
            <a:ext cx="1015773" cy="682668"/>
          </a:xfrm>
          <a:prstGeom prst="roundRect">
            <a:avLst>
              <a:gd name="adj" fmla="val 11353"/>
            </a:avLst>
          </a:prstGeom>
          <a:solidFill>
            <a:srgbClr val="73B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Employee Website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6140F5-8D70-1A41-BFEA-FB2C01A6DD3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323043" y="3039169"/>
            <a:ext cx="0" cy="398499"/>
          </a:xfrm>
          <a:prstGeom prst="line">
            <a:avLst/>
          </a:prstGeom>
          <a:ln w="25400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3A0DAE-95BC-BD4A-B782-A7D06838B58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868958" y="3030021"/>
            <a:ext cx="1" cy="384492"/>
          </a:xfrm>
          <a:prstGeom prst="line">
            <a:avLst/>
          </a:prstGeom>
          <a:ln w="25400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A20B132-48EB-4F48-9553-FD1B4C3CFD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">
            <a:off x="9757556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86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21E9-A168-47F2-9DA9-B27EC98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4" descr="A person sitting at a table with her hands up in the air&#10;&#10;Description automatically generated with low confidence">
            <a:extLst>
              <a:ext uri="{FF2B5EF4-FFF2-40B4-BE49-F238E27FC236}">
                <a16:creationId xmlns:a16="http://schemas.microsoft.com/office/drawing/2014/main" id="{8016F0E6-31F5-7F4C-B906-BFE8D88E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930" cy="813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2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omputer, computer, person, sitting&#10;&#10;Description automatically generated">
            <a:extLst>
              <a:ext uri="{FF2B5EF4-FFF2-40B4-BE49-F238E27FC236}">
                <a16:creationId xmlns:a16="http://schemas.microsoft.com/office/drawing/2014/main" id="{EE8A0860-7BEF-D74E-BA80-13D6C4BAD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"/>
          <a:stretch/>
        </p:blipFill>
        <p:spPr>
          <a:xfrm>
            <a:off x="3306519" y="1587"/>
            <a:ext cx="4846882" cy="6856413"/>
          </a:xfrm>
          <a:custGeom>
            <a:avLst/>
            <a:gdLst/>
            <a:ahLst/>
            <a:cxnLst/>
            <a:rect l="l" t="t" r="r" b="b"/>
            <a:pathLst>
              <a:path w="5110407" h="6856413">
                <a:moveTo>
                  <a:pt x="121782" y="0"/>
                </a:moveTo>
                <a:lnTo>
                  <a:pt x="4731440" y="0"/>
                </a:lnTo>
                <a:lnTo>
                  <a:pt x="4775629" y="179775"/>
                </a:lnTo>
                <a:cubicBezTo>
                  <a:pt x="5052916" y="1415453"/>
                  <a:pt x="5165791" y="2739148"/>
                  <a:pt x="5084710" y="4108260"/>
                </a:cubicBezTo>
                <a:cubicBezTo>
                  <a:pt x="5038379" y="4890611"/>
                  <a:pt x="4930907" y="5650759"/>
                  <a:pt x="4768709" y="6381464"/>
                </a:cubicBezTo>
                <a:lnTo>
                  <a:pt x="4653290" y="6856413"/>
                </a:lnTo>
                <a:lnTo>
                  <a:pt x="0" y="6856413"/>
                </a:lnTo>
                <a:lnTo>
                  <a:pt x="21062" y="6803488"/>
                </a:lnTo>
                <a:cubicBezTo>
                  <a:pt x="355644" y="5917239"/>
                  <a:pt x="573134" y="4914171"/>
                  <a:pt x="636462" y="3844830"/>
                </a:cubicBezTo>
                <a:cubicBezTo>
                  <a:pt x="713862" y="2537857"/>
                  <a:pt x="550895" y="1302013"/>
                  <a:pt x="203879" y="23692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206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0" y="1253331"/>
            <a:ext cx="73914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Customers are complaining that experts are never showing up due to </a:t>
            </a:r>
            <a:br>
              <a:rPr lang="en-US">
                <a:ea typeface="+mn-lt"/>
                <a:cs typeface="+mn-lt"/>
              </a:rPr>
            </a:br>
            <a:r>
              <a:rPr lang="en-US" sz="7200" b="1">
                <a:ea typeface="+mn-lt"/>
                <a:cs typeface="+mn-lt"/>
              </a:rPr>
              <a:t>lost tickets</a:t>
            </a:r>
          </a:p>
          <a:p>
            <a:pPr marL="0" indent="0" algn="ctr">
              <a:buNone/>
            </a:pPr>
            <a:endParaRPr lang="en-US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🕵️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818275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Data loss</a:t>
            </a:r>
            <a:br>
              <a:rPr lang="en-US" sz="7200" b="1">
                <a:ea typeface="+mn-lt"/>
                <a:cs typeface="+mn-lt"/>
              </a:rPr>
            </a:br>
            <a:br>
              <a:rPr lang="en-US" sz="7200">
                <a:ea typeface="+mn-lt"/>
                <a:cs typeface="+mn-lt"/>
              </a:rPr>
            </a:br>
            <a:r>
              <a:rPr lang="en-US" sz="7200">
                <a:ea typeface="+mn-lt"/>
                <a:cs typeface="+mn-lt"/>
              </a:rPr>
              <a:t>😭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790610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Right skills </a:t>
            </a:r>
            <a:br>
              <a:rPr lang="en-US" sz="7200" b="1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are not available</a:t>
            </a:r>
            <a:br>
              <a:rPr lang="en-US" sz="2400">
                <a:ea typeface="+mn-lt"/>
                <a:cs typeface="+mn-lt"/>
              </a:rPr>
            </a:br>
            <a:br>
              <a:rPr lang="en-US" sz="2400">
                <a:ea typeface="+mn-lt"/>
                <a:cs typeface="+mn-lt"/>
              </a:rPr>
            </a:br>
            <a:br>
              <a:rPr lang="en-US" sz="2400">
                <a:ea typeface="+mn-lt"/>
                <a:cs typeface="+mn-lt"/>
              </a:rPr>
            </a:br>
            <a:r>
              <a:rPr lang="en-US" sz="7200">
                <a:ea typeface="+mn-lt"/>
                <a:cs typeface="+mn-lt"/>
              </a:rPr>
              <a:t>🍳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206954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SMS &amp; pushing ticket information to expert is </a:t>
            </a:r>
            <a:br>
              <a:rPr lang="en-US">
                <a:ea typeface="+mn-lt"/>
                <a:cs typeface="+mn-lt"/>
              </a:rPr>
            </a:br>
            <a:r>
              <a:rPr lang="en-US" sz="7200" b="1">
                <a:ea typeface="+mn-lt"/>
                <a:cs typeface="+mn-lt"/>
              </a:rPr>
              <a:t>unreliable</a:t>
            </a:r>
            <a:br>
              <a:rPr lang="en-US" sz="7200" b="1">
                <a:ea typeface="+mn-lt"/>
                <a:cs typeface="+mn-lt"/>
              </a:rPr>
            </a:br>
            <a:br>
              <a:rPr lang="en-US" sz="7200" b="1">
                <a:ea typeface="+mn-lt"/>
                <a:cs typeface="+mn-lt"/>
              </a:rPr>
            </a:br>
            <a:r>
              <a:rPr lang="en-US" sz="7200" b="1">
                <a:ea typeface="+mn-lt"/>
                <a:cs typeface="+mn-lt"/>
              </a:rPr>
              <a:t>📨</a:t>
            </a:r>
            <a:endParaRPr lang="en-US" sz="7200" b="1"/>
          </a:p>
        </p:txBody>
      </p:sp>
    </p:spTree>
    <p:extLst>
      <p:ext uri="{BB962C8B-B14F-4D97-AF65-F5344CB8AC3E}">
        <p14:creationId xmlns:p14="http://schemas.microsoft.com/office/powerpoint/2010/main" val="2313278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Whiteboard&#10;&#10;Description automatically generated">
            <a:extLst>
              <a:ext uri="{FF2B5EF4-FFF2-40B4-BE49-F238E27FC236}">
                <a16:creationId xmlns:a16="http://schemas.microsoft.com/office/drawing/2014/main" id="{D1C016FB-4127-854D-992A-8B74B7F16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4" r="-2" b="10479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358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3291FE-D1F9-ED4C-AC0F-5B8B23E0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239" y="1690688"/>
            <a:ext cx="8323521" cy="45387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3603E2-3D55-B74D-96D7-1620F4DEDE6C}"/>
              </a:ext>
            </a:extLst>
          </p:cNvPr>
          <p:cNvSpPr/>
          <p:nvPr/>
        </p:nvSpPr>
        <p:spPr>
          <a:xfrm>
            <a:off x="3489513" y="3704665"/>
            <a:ext cx="3711388" cy="826994"/>
          </a:xfrm>
          <a:prstGeom prst="roundRect">
            <a:avLst/>
          </a:prstGeom>
          <a:solidFill>
            <a:srgbClr val="006D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Shared Services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0DAF5-22F2-5844-9528-89D32D196D1F}"/>
              </a:ext>
            </a:extLst>
          </p:cNvPr>
          <p:cNvSpPr/>
          <p:nvPr/>
        </p:nvSpPr>
        <p:spPr>
          <a:xfrm>
            <a:off x="3939988" y="4540063"/>
            <a:ext cx="2662518" cy="121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B7EF23-990F-C448-8B1D-D1808BD823F3}"/>
              </a:ext>
            </a:extLst>
          </p:cNvPr>
          <p:cNvCxnSpPr>
            <a:cxnSpLocks/>
          </p:cNvCxnSpPr>
          <p:nvPr/>
        </p:nvCxnSpPr>
        <p:spPr>
          <a:xfrm flipH="1" flipV="1">
            <a:off x="6420751" y="4768180"/>
            <a:ext cx="780150" cy="172905"/>
          </a:xfrm>
          <a:prstGeom prst="line">
            <a:avLst/>
          </a:prstGeom>
          <a:ln w="38100">
            <a:solidFill>
              <a:schemeClr val="bg1"/>
            </a:solidFill>
            <a:miter lim="800000"/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D580D260-5893-124F-B323-E1A13D9D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0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55D9B409-D16A-434F-8E69-D42B5225D1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">
            <a:off x="9814200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85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21E9-A168-47F2-9DA9-B27EC98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Ticket Capture &amp; Persisting</a:t>
            </a:r>
            <a:endParaRPr lang="en-US"/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5FF0A968-AA07-4C21-9996-670AFD2D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33" y="1420815"/>
            <a:ext cx="6352933" cy="453875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2AC926-B4A0-42A2-8692-1723EAA8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239" y="1690688"/>
            <a:ext cx="8323521" cy="453875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97636D-D58B-134C-83C3-AE196738C233}"/>
              </a:ext>
            </a:extLst>
          </p:cNvPr>
          <p:cNvSpPr/>
          <p:nvPr/>
        </p:nvSpPr>
        <p:spPr>
          <a:xfrm>
            <a:off x="4721469" y="3704665"/>
            <a:ext cx="2479431" cy="826994"/>
          </a:xfrm>
          <a:prstGeom prst="roundRect">
            <a:avLst/>
          </a:prstGeom>
          <a:solidFill>
            <a:srgbClr val="006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Shared Services</a:t>
            </a:r>
          </a:p>
        </p:txBody>
      </p:sp>
      <p:pic>
        <p:nvPicPr>
          <p:cNvPr id="8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F441D36E-A588-0E48-B676-9189F0A6858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">
            <a:off x="9814200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40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Expert Approval</a:t>
            </a:r>
          </a:p>
          <a:p>
            <a:pPr marL="0" indent="0" algn="ctr">
              <a:buNone/>
            </a:pPr>
            <a:endParaRPr lang="en-US" sz="5400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🙏💘</a:t>
            </a:r>
          </a:p>
          <a:p>
            <a:pPr marL="0" indent="0" algn="ctr">
              <a:buNone/>
            </a:pPr>
            <a:endParaRPr lang="en-US" sz="7200" b="1">
              <a:cs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B81978E-D9A3-4045-AD4A-626AE01F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  </a:t>
            </a:r>
            <a:endParaRPr lang="en-DE"/>
          </a:p>
        </p:txBody>
      </p:sp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14BAA4C-2677-0540-8FE7-69E809DC88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">
            <a:off x="9814200" y="4673181"/>
            <a:ext cx="2908969" cy="26038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FB99CE-7020-EE47-9A8F-30F4A208CDBB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ea typeface="+mj-lt"/>
                <a:cs typeface="+mj-lt"/>
              </a:rPr>
              <a:t>Ticket Workflow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18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Escalation</a:t>
            </a:r>
          </a:p>
          <a:p>
            <a:pPr marL="0" indent="0" algn="ctr">
              <a:buNone/>
            </a:pPr>
            <a:endParaRPr lang="en-US" sz="5400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❤️‍🔥😱</a:t>
            </a:r>
          </a:p>
          <a:p>
            <a:pPr marL="0" indent="0" algn="ctr">
              <a:buNone/>
            </a:pPr>
            <a:endParaRPr lang="en-US" sz="7200" b="1">
              <a:cs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B81978E-D9A3-4045-AD4A-626AE01F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  </a:t>
            </a:r>
            <a:endParaRPr lang="en-DE"/>
          </a:p>
        </p:txBody>
      </p:sp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14BAA4C-2677-0540-8FE7-69E809DC88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">
            <a:off x="9814200" y="4673181"/>
            <a:ext cx="2908969" cy="26038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D207F8-F352-1E40-BB4F-B7196FA80D7D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ea typeface="+mj-lt"/>
                <a:cs typeface="+mj-lt"/>
              </a:rPr>
              <a:t>Ticket Workflow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57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5FF0A968-AA07-4C21-9996-670AFD2D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33" y="1420815"/>
            <a:ext cx="6352933" cy="453875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2AC926-B4A0-42A2-8692-1723EAA8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239" y="1690688"/>
            <a:ext cx="8323521" cy="453875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97636D-D58B-134C-83C3-AE196738C233}"/>
              </a:ext>
            </a:extLst>
          </p:cNvPr>
          <p:cNvSpPr/>
          <p:nvPr/>
        </p:nvSpPr>
        <p:spPr>
          <a:xfrm>
            <a:off x="4721469" y="3704665"/>
            <a:ext cx="2479431" cy="826994"/>
          </a:xfrm>
          <a:prstGeom prst="roundRect">
            <a:avLst/>
          </a:prstGeom>
          <a:solidFill>
            <a:srgbClr val="006D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Shared Services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A5427F8-5464-0D45-A039-88FD0897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08AB5DFD-B4A9-9243-BE73-76503349FC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">
            <a:off x="9814200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3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600">
                <a:ea typeface="+mn-lt"/>
                <a:cs typeface="+mn-lt"/>
              </a:rPr>
              <a:t>Customers are complaining that oftentimes</a:t>
            </a:r>
            <a:endParaRPr lang="de-DE" sz="260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800" b="1">
                <a:ea typeface="+mn-lt"/>
                <a:cs typeface="+mn-lt"/>
              </a:rPr>
              <a:t>the wrong expert</a:t>
            </a:r>
            <a:endParaRPr lang="de-DE" sz="780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600">
                <a:ea typeface="+mn-lt"/>
                <a:cs typeface="+mn-lt"/>
              </a:rPr>
              <a:t>shows up to fix something they know nothing about.</a:t>
            </a:r>
            <a:br>
              <a:rPr lang="en-US" sz="2600">
                <a:ea typeface="+mn-lt"/>
                <a:cs typeface="+mn-lt"/>
              </a:rPr>
            </a:br>
            <a:br>
              <a:rPr lang="en-US" sz="9600">
                <a:ea typeface="+mn-lt"/>
                <a:cs typeface="+mn-lt"/>
              </a:rPr>
            </a:br>
            <a:r>
              <a:rPr lang="en-US" sz="7800">
                <a:ea typeface="+mn-lt"/>
                <a:cs typeface="+mn-lt"/>
              </a:rPr>
              <a:t>🤷‍♂️ 🤬</a:t>
            </a:r>
            <a:endParaRPr lang="de-DE" sz="7800">
              <a:cs typeface="Calibri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6EC0390-395D-48D4-ACE1-A46178E5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094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21E9-A168-47F2-9DA9-B27EC98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Ticket Lifecycle</a:t>
            </a:r>
            <a:endParaRPr lang="en-US"/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5FF0A968-AA07-4C21-9996-670AFD2D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33" y="1420815"/>
            <a:ext cx="6352933" cy="453875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2AC926-B4A0-42A2-8692-1723EAA8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239" y="1690688"/>
            <a:ext cx="8323521" cy="45387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DFCC26-B67E-B34B-9861-C43B3134A490}"/>
              </a:ext>
            </a:extLst>
          </p:cNvPr>
          <p:cNvSpPr/>
          <p:nvPr/>
        </p:nvSpPr>
        <p:spPr>
          <a:xfrm>
            <a:off x="6019800" y="3704665"/>
            <a:ext cx="1181100" cy="826994"/>
          </a:xfrm>
          <a:prstGeom prst="roundRect">
            <a:avLst/>
          </a:prstGeom>
          <a:solidFill>
            <a:srgbClr val="006D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Shared Services</a:t>
            </a:r>
          </a:p>
        </p:txBody>
      </p:sp>
      <p:pic>
        <p:nvPicPr>
          <p:cNvPr id="7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564F79F0-C479-3F46-8793-ADA13547D5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">
            <a:off x="9814200" y="4673181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34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3278">
        <p159:morph option="byObject"/>
      </p:transition>
    </mc:Choice>
    <mc:Fallback>
      <p:transition spd="slow" advTm="3278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5FF0A968-AA07-4C21-9996-670AFD2D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33" y="1420815"/>
            <a:ext cx="6352933" cy="453875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2AC926-B4A0-42A2-8692-1723EAA8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28" y="592184"/>
            <a:ext cx="10404744" cy="567363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DFCC26-B67E-B34B-9861-C43B3134A490}"/>
              </a:ext>
            </a:extLst>
          </p:cNvPr>
          <p:cNvSpPr/>
          <p:nvPr/>
        </p:nvSpPr>
        <p:spPr>
          <a:xfrm>
            <a:off x="6010835" y="3112995"/>
            <a:ext cx="1447800" cy="1010770"/>
          </a:xfrm>
          <a:prstGeom prst="roundRect">
            <a:avLst/>
          </a:prstGeom>
          <a:solidFill>
            <a:srgbClr val="006D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/>
              <a:t>Shared Services</a:t>
            </a:r>
          </a:p>
        </p:txBody>
      </p:sp>
    </p:spTree>
    <p:extLst>
      <p:ext uri="{BB962C8B-B14F-4D97-AF65-F5344CB8AC3E}">
        <p14:creationId xmlns:p14="http://schemas.microsoft.com/office/powerpoint/2010/main" val="2106703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C101-295C-41C2-AB79-332F8F45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849A-7D65-437E-B507-EF8A4A09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OUR</a:t>
            </a:r>
            <a:endParaRPr lang="en-US" sz="2400"/>
          </a:p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DESIGN PRINCIPALS</a:t>
            </a:r>
            <a:endParaRPr lang="en-US"/>
          </a:p>
          <a:p>
            <a:pPr marL="0" indent="0" algn="ctr">
              <a:buNone/>
            </a:pPr>
            <a:endParaRPr lang="en-US" sz="6000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 b="1"/>
              <a:t>🪄</a:t>
            </a:r>
            <a:endParaRPr lang="en-US" sz="72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5294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C101-295C-41C2-AB79-332F8F45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849A-7D65-437E-B507-EF8A4A09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Simple and pragmatic</a:t>
            </a:r>
            <a:br>
              <a:rPr lang="en-US" sz="7200" b="1">
                <a:ea typeface="+mn-lt"/>
                <a:cs typeface="+mn-lt"/>
              </a:rPr>
            </a:br>
            <a:endParaRPr lang="en-US" sz="7200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🥦</a:t>
            </a:r>
            <a:endParaRPr lang="en-US" sz="7200" b="1"/>
          </a:p>
        </p:txBody>
      </p:sp>
    </p:spTree>
    <p:extLst>
      <p:ext uri="{BB962C8B-B14F-4D97-AF65-F5344CB8AC3E}">
        <p14:creationId xmlns:p14="http://schemas.microsoft.com/office/powerpoint/2010/main" val="1574933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 invX="1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C101-295C-41C2-AB79-332F8F45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849A-7D65-437E-B507-EF8A4A09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Priority to fixing</a:t>
            </a:r>
          </a:p>
          <a:p>
            <a:pPr marL="0" indent="0" algn="ctr">
              <a:buNone/>
            </a:pPr>
            <a:endParaRPr lang="en-US" sz="7200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 b="1"/>
              <a:t>🍊</a:t>
            </a:r>
          </a:p>
        </p:txBody>
      </p:sp>
    </p:spTree>
    <p:extLst>
      <p:ext uri="{BB962C8B-B14F-4D97-AF65-F5344CB8AC3E}">
        <p14:creationId xmlns:p14="http://schemas.microsoft.com/office/powerpoint/2010/main" val="5109387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C101-295C-41C2-AB79-332F8F45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849A-7D65-437E-B507-EF8A4A09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Flexibility for future improvement</a:t>
            </a:r>
          </a:p>
          <a:p>
            <a:pPr marL="0" indent="0" algn="ctr">
              <a:buNone/>
            </a:pPr>
            <a:endParaRPr lang="en-US" sz="480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>
                <a:ea typeface="+mn-lt"/>
                <a:cs typeface="+mn-lt"/>
              </a:rPr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23641598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 invX="1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C101-295C-41C2-AB79-332F8F45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849A-7D65-437E-B507-EF8A4A09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More secure</a:t>
            </a:r>
          </a:p>
          <a:p>
            <a:pPr marL="0" indent="0" algn="ctr">
              <a:buNone/>
            </a:pPr>
            <a:endParaRPr lang="en-US" sz="720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>
                <a:ea typeface="+mn-lt"/>
                <a:cs typeface="+mn-lt"/>
              </a:rPr>
              <a:t>🌶</a:t>
            </a:r>
          </a:p>
        </p:txBody>
      </p:sp>
    </p:spTree>
    <p:extLst>
      <p:ext uri="{BB962C8B-B14F-4D97-AF65-F5344CB8AC3E}">
        <p14:creationId xmlns:p14="http://schemas.microsoft.com/office/powerpoint/2010/main" val="21283520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3CAFE8F-298D-D04F-A403-5CD27DCA7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4C101-295C-41C2-AB79-332F8F45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677DF8-8913-4A42-B289-D218514C125C}"/>
              </a:ext>
            </a:extLst>
          </p:cNvPr>
          <p:cNvSpPr/>
          <p:nvPr/>
        </p:nvSpPr>
        <p:spPr>
          <a:xfrm>
            <a:off x="0" y="0"/>
            <a:ext cx="12192000" cy="7125629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6404C-CCAA-4454-A941-0C0A06E00FCD}"/>
              </a:ext>
            </a:extLst>
          </p:cNvPr>
          <p:cNvSpPr/>
          <p:nvPr/>
        </p:nvSpPr>
        <p:spPr>
          <a:xfrm>
            <a:off x="5432393" y="1788184"/>
            <a:ext cx="2439855" cy="786850"/>
          </a:xfrm>
          <a:prstGeom prst="rect">
            <a:avLst/>
          </a:prstGeom>
          <a:solidFill>
            <a:srgbClr val="0C1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849A-7D65-437E-B507-EF8A4A09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0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800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+mn-lt"/>
                <a:cs typeface="+mn-lt"/>
              </a:rPr>
              <a:t>Thanks for watching</a:t>
            </a:r>
          </a:p>
          <a:p>
            <a:pPr marL="0" indent="0" algn="ctr">
              <a:buNone/>
            </a:pPr>
            <a:endParaRPr lang="en-US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cs typeface="Calibri"/>
            </a:endParaRPr>
          </a:p>
          <a:p>
            <a:pPr marL="0" indent="0" algn="ctr">
              <a:buNone/>
            </a:pPr>
            <a:r>
              <a:rPr lang="en-US" sz="440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+mn-lt"/>
                <a:cs typeface="+mn-lt"/>
              </a:rPr>
              <a:t>ArchElekt</a:t>
            </a:r>
            <a:r>
              <a:rPr lang="en-US" sz="440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+mn-lt"/>
                <a:cs typeface="+mn-lt"/>
              </a:rPr>
              <a:t> 🤓</a:t>
            </a:r>
          </a:p>
          <a:p>
            <a:pPr marL="0" indent="0" algn="ctr">
              <a:buNone/>
            </a:pPr>
            <a:endParaRPr lang="en-US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+mn-lt"/>
                <a:cs typeface="+mn-lt"/>
              </a:rPr>
              <a:t>https://</a:t>
            </a:r>
            <a:r>
              <a:rPr lang="en-US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+mn-lt"/>
                <a:cs typeface="+mn-lt"/>
              </a:rPr>
              <a:t>github.com</a:t>
            </a:r>
            <a:r>
              <a:rPr lang="en-US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+mn-lt"/>
                <a:cs typeface="+mn-lt"/>
              </a:rPr>
              <a:t>/</a:t>
            </a:r>
            <a:r>
              <a:rPr lang="en-US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+mn-lt"/>
                <a:cs typeface="+mn-lt"/>
              </a:rPr>
              <a:t>stitakis</a:t>
            </a:r>
            <a:r>
              <a:rPr lang="en-US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+mn-lt"/>
                <a:cs typeface="+mn-lt"/>
              </a:rPr>
              <a:t>/</a:t>
            </a:r>
            <a:r>
              <a:rPr lang="en-US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+mn-lt"/>
                <a:cs typeface="+mn-lt"/>
              </a:rPr>
              <a:t>ArchElekt</a:t>
            </a:r>
            <a:endParaRPr lang="en-US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1986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21E9-A168-47F2-9DA9-B27EC98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Experts' profile information like their</a:t>
            </a:r>
          </a:p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skill sets</a:t>
            </a:r>
            <a:endParaRPr lang="en-US" sz="720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are added and maintained in the system through an</a:t>
            </a:r>
            <a:endParaRPr lang="en-US" sz="2400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administrator</a:t>
            </a:r>
          </a:p>
          <a:p>
            <a:pPr marL="0" indent="0" algn="ctr">
              <a:buNone/>
            </a:pPr>
            <a:br>
              <a:rPr lang="en-US" sz="1800" b="1">
                <a:ea typeface="+mn-lt"/>
                <a:cs typeface="+mn-lt"/>
              </a:rPr>
            </a:br>
            <a:r>
              <a:rPr lang="en-US" sz="7200" b="1">
                <a:ea typeface="+mn-lt"/>
                <a:cs typeface="+mn-lt"/>
              </a:rPr>
              <a:t>🧑‍💼</a:t>
            </a:r>
            <a:endParaRPr lang="en-US" sz="7200" b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1293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21E9-A168-47F2-9DA9-B27EC98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Wrong skill sets </a:t>
            </a:r>
          </a:p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stored</a:t>
            </a:r>
          </a:p>
          <a:p>
            <a:pPr marL="0" indent="0" algn="ctr">
              <a:buNone/>
            </a:pPr>
            <a:endParaRPr lang="en-US" sz="240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>
                <a:cs typeface="Calibri" panose="020F0502020204030204"/>
              </a:rPr>
              <a:t>😑</a:t>
            </a:r>
          </a:p>
        </p:txBody>
      </p:sp>
    </p:spTree>
    <p:extLst>
      <p:ext uri="{BB962C8B-B14F-4D97-AF65-F5344CB8AC3E}">
        <p14:creationId xmlns:p14="http://schemas.microsoft.com/office/powerpoint/2010/main" val="390273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88FF-2DA4-0E4E-A297-173ACEC8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DE"/>
            </a:br>
            <a:endParaRPr lang="en-DE"/>
          </a:p>
        </p:txBody>
      </p:sp>
      <p:pic>
        <p:nvPicPr>
          <p:cNvPr id="5" name="Content Placeholder 4" descr="A person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7C2DCF04-2702-7C47-AC26-FDCCBE71C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72" y="-221343"/>
            <a:ext cx="12311743" cy="8207829"/>
          </a:xfrm>
        </p:spPr>
      </p:pic>
    </p:spTree>
    <p:extLst>
      <p:ext uri="{BB962C8B-B14F-4D97-AF65-F5344CB8AC3E}">
        <p14:creationId xmlns:p14="http://schemas.microsoft.com/office/powerpoint/2010/main" val="4283760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D82F-C710-434E-A0E0-BADFA543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Enable expert to </a:t>
            </a:r>
          </a:p>
          <a:p>
            <a:pPr marL="0" indent="0" algn="ctr">
              <a:buNone/>
            </a:pPr>
            <a:r>
              <a:rPr lang="en-US" sz="7200" b="1">
                <a:ea typeface="+mn-lt"/>
                <a:cs typeface="+mn-lt"/>
              </a:rPr>
              <a:t>self-manage</a:t>
            </a:r>
          </a:p>
          <a:p>
            <a:pPr marL="0" indent="0" algn="ctr">
              <a:buNone/>
            </a:pPr>
            <a:r>
              <a:rPr lang="en-US" sz="2400">
                <a:ea typeface="+mn-lt"/>
                <a:cs typeface="+mn-lt"/>
              </a:rPr>
              <a:t> profile information like skill sets</a:t>
            </a:r>
          </a:p>
          <a:p>
            <a:pPr marL="0" indent="0" algn="ctr">
              <a:buNone/>
            </a:pPr>
            <a:endParaRPr lang="en-US" sz="240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7200">
                <a:ea typeface="+mn-lt"/>
                <a:cs typeface="+mn-lt"/>
              </a:rPr>
              <a:t>🗂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DEF68B-D086-DC42-B090-810C9BF0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  </a:t>
            </a:r>
          </a:p>
        </p:txBody>
      </p:sp>
      <p:pic>
        <p:nvPicPr>
          <p:cNvPr id="2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9260F60C-094D-4D3B-878B-4DD8548CDB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">
            <a:off x="9742058" y="4533696"/>
            <a:ext cx="2908969" cy="26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2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7407-25B4-2A4F-BACB-92D1769B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picture containing indoor, wall, bed, pillow&#10;&#10;Description automatically generated">
            <a:extLst>
              <a:ext uri="{FF2B5EF4-FFF2-40B4-BE49-F238E27FC236}">
                <a16:creationId xmlns:a16="http://schemas.microsoft.com/office/drawing/2014/main" id="{7F3F830A-E0D3-3D4A-9A0E-EE9329E72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9342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310348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47</Slides>
  <Notes>47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Sysops Squad System</vt:lpstr>
      <vt:lpstr>Monolithic application</vt:lpstr>
      <vt:lpstr>PowerPoint Presentation</vt:lpstr>
      <vt:lpstr> </vt:lpstr>
      <vt:lpstr> </vt:lpstr>
      <vt:lpstr> </vt:lpstr>
      <vt:lpstr> </vt:lpstr>
      <vt:lpstr> 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Gateway as single point of contact</vt:lpstr>
      <vt:lpstr>PowerPoint Presentation</vt:lpstr>
      <vt:lpstr>PowerPoint Presentation</vt:lpstr>
      <vt:lpstr>Segregate reporting into a separate service</vt:lpstr>
      <vt:lpstr>PowerPoint Presentation</vt:lpstr>
      <vt:lpstr>PowerPoint Presentation</vt:lpstr>
      <vt:lpstr>Customer and employee websites</vt:lpstr>
      <vt:lpstr>Authentication and payment service with dedicated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Ticket Capture &amp; Persisting</vt:lpstr>
      <vt:lpstr>  </vt:lpstr>
      <vt:lpstr>  </vt:lpstr>
      <vt:lpstr>PowerPoint Presentation</vt:lpstr>
      <vt:lpstr>Ticket Lifecycle</vt:lpstr>
      <vt:lpstr>PowerPoint Presentation</vt:lpstr>
      <vt:lpstr>  </vt:lpstr>
      <vt:lpstr>  </vt:lpstr>
      <vt:lpstr> 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2021-05-20T13:00:01Z</dcterms:created>
  <dcterms:modified xsi:type="dcterms:W3CDTF">2021-05-21T17:16:49Z</dcterms:modified>
</cp:coreProperties>
</file>